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Montserrat Black"/>
      <p:bold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Corbel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jmmT6P7W8L4KlAQIpHesW4Pyj+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Black-bold.fntdata"/><Relationship Id="rId21" Type="http://schemas.openxmlformats.org/officeDocument/2006/relationships/slide" Target="slides/slide17.xml"/><Relationship Id="rId24" Type="http://schemas.openxmlformats.org/officeDocument/2006/relationships/font" Target="fonts/Lato-regular.fntdata"/><Relationship Id="rId23" Type="http://schemas.openxmlformats.org/officeDocument/2006/relationships/font" Target="fonts/MontserratBlack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Corbel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orbel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rbel-boldItalic.fntdata"/><Relationship Id="rId30" Type="http://schemas.openxmlformats.org/officeDocument/2006/relationships/font" Target="fonts/Corbel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b824bd6a3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b824bd6a3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eb824bd6a3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b824bd6a3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eb824bd6a3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2eb824bd6a3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b824bd6a3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b824bd6a3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eb824bd6a3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b824bd6a3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b824bd6a3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eb824bd6a3_1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b824bd6a3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b824bd6a3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eb824bd6a3_1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b824bd6a3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b824bd6a3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eb824bd6a3_1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573fffc1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1573fffc1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1573fffc1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b3ba7c2f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eb3ba7c2f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eb3ba7c2f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537b9e4a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1537b9e4a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21537b9e4a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b3ba7c2f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eb3ba7c2f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2eb3ba7c2f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37b9e4a4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1537b9e4a4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21537b9e4a4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b9dbf09c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b9dbf09c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eb9dbf09c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b3ba7c2f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eb3ba7c2f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2eb3ba7c2f4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537b9e4a4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1537b9e4a4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21537b9e4a4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685801" y="609600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type="title"/>
          </p:nvPr>
        </p:nvSpPr>
        <p:spPr>
          <a:xfrm>
            <a:off x="685801" y="609599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685799" y="1869599"/>
            <a:ext cx="5202071" cy="91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23"/>
          <p:cNvSpPr/>
          <p:nvPr>
            <p:ph idx="2" type="body"/>
          </p:nvPr>
        </p:nvSpPr>
        <p:spPr>
          <a:xfrm>
            <a:off x="685800" y="2870201"/>
            <a:ext cx="5202071" cy="2916000"/>
          </a:xfrm>
          <a:prstGeom prst="roundRect">
            <a:avLst>
              <a:gd fmla="val 2496" name="adj"/>
            </a:avLst>
          </a:prstGeom>
          <a:noFill/>
          <a:ln cap="flat" cmpd="sng" w="28575">
            <a:solidFill>
              <a:srgbClr val="0D2C3E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3" type="body"/>
          </p:nvPr>
        </p:nvSpPr>
        <p:spPr>
          <a:xfrm>
            <a:off x="6298270" y="1869599"/>
            <a:ext cx="5228444" cy="91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23"/>
          <p:cNvSpPr/>
          <p:nvPr>
            <p:ph idx="4" type="body"/>
          </p:nvPr>
        </p:nvSpPr>
        <p:spPr>
          <a:xfrm>
            <a:off x="6298270" y="2870201"/>
            <a:ext cx="5202071" cy="2916000"/>
          </a:xfrm>
          <a:prstGeom prst="roundRect">
            <a:avLst>
              <a:gd fmla="val 2798" name="adj"/>
            </a:avLst>
          </a:prstGeom>
          <a:noFill/>
          <a:ln cap="flat" cmpd="sng" w="28575">
            <a:solidFill>
              <a:srgbClr val="0D2C3E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90" name="Google Shape;90;p23"/>
          <p:cNvCxnSpPr/>
          <p:nvPr/>
        </p:nvCxnSpPr>
        <p:spPr>
          <a:xfrm flipH="1" rot="10800000">
            <a:off x="57150" y="939761"/>
            <a:ext cx="3666" cy="491143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is conteúdos" type="twoObj">
  <p:cSld name="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685801" y="609600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/>
          <p:nvPr/>
        </p:nvSpPr>
        <p:spPr>
          <a:xfrm>
            <a:off x="663356" y="1790228"/>
            <a:ext cx="10863358" cy="4080348"/>
          </a:xfrm>
          <a:prstGeom prst="roundRect">
            <a:avLst>
              <a:gd fmla="val 2634" name="adj"/>
            </a:avLst>
          </a:prstGeom>
          <a:solidFill>
            <a:srgbClr val="4E008E">
              <a:alpha val="7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4" name="Google Shape;94;p24"/>
          <p:cNvSpPr/>
          <p:nvPr>
            <p:ph idx="1" type="body"/>
          </p:nvPr>
        </p:nvSpPr>
        <p:spPr>
          <a:xfrm>
            <a:off x="685802" y="1869600"/>
            <a:ext cx="5040000" cy="3921601"/>
          </a:xfrm>
          <a:prstGeom prst="roundRect">
            <a:avLst>
              <a:gd fmla="val 197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4"/>
          <p:cNvSpPr/>
          <p:nvPr>
            <p:ph idx="2" type="body"/>
          </p:nvPr>
        </p:nvSpPr>
        <p:spPr>
          <a:xfrm>
            <a:off x="6488644" y="1869601"/>
            <a:ext cx="5040000" cy="3921600"/>
          </a:xfrm>
          <a:prstGeom prst="roundRect">
            <a:avLst>
              <a:gd fmla="val 2211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99" name="Google Shape;99;p24"/>
          <p:cNvCxnSpPr/>
          <p:nvPr/>
        </p:nvCxnSpPr>
        <p:spPr>
          <a:xfrm flipH="1" rot="10800000">
            <a:off x="57150" y="996911"/>
            <a:ext cx="3666" cy="491143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Cabeçalho da Seção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685801" y="609601"/>
            <a:ext cx="10840913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b="0" sz="2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685800" y="3733800"/>
            <a:ext cx="1084091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/>
          <p:nvPr>
            <p:ph type="title"/>
          </p:nvPr>
        </p:nvSpPr>
        <p:spPr>
          <a:xfrm>
            <a:off x="685801" y="609600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685801" y="1869601"/>
            <a:ext cx="10840914" cy="3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ctrTitle"/>
          </p:nvPr>
        </p:nvSpPr>
        <p:spPr>
          <a:xfrm>
            <a:off x="2476500" y="2716272"/>
            <a:ext cx="8683625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Black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" type="subTitle"/>
          </p:nvPr>
        </p:nvSpPr>
        <p:spPr>
          <a:xfrm>
            <a:off x="2476500" y="5137736"/>
            <a:ext cx="8683625" cy="73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7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/>
          <p:nvPr>
            <p:ph type="title"/>
          </p:nvPr>
        </p:nvSpPr>
        <p:spPr>
          <a:xfrm>
            <a:off x="552450" y="1362075"/>
            <a:ext cx="3814235" cy="2066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" type="body"/>
          </p:nvPr>
        </p:nvSpPr>
        <p:spPr>
          <a:xfrm>
            <a:off x="4648200" y="0"/>
            <a:ext cx="7543800" cy="6856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2" type="body"/>
          </p:nvPr>
        </p:nvSpPr>
        <p:spPr>
          <a:xfrm>
            <a:off x="552450" y="3552824"/>
            <a:ext cx="3814235" cy="1598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crição de título e conteúdo">
  <p:cSld name="Descrição de título e conteúdo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685801" y="609601"/>
            <a:ext cx="1084091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" type="body"/>
          </p:nvPr>
        </p:nvSpPr>
        <p:spPr>
          <a:xfrm>
            <a:off x="685799" y="1881824"/>
            <a:ext cx="10840914" cy="1032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2" type="body"/>
          </p:nvPr>
        </p:nvSpPr>
        <p:spPr>
          <a:xfrm>
            <a:off x="1216192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19"/>
          <p:cNvSpPr txBox="1"/>
          <p:nvPr>
            <p:ph idx="3" type="body"/>
          </p:nvPr>
        </p:nvSpPr>
        <p:spPr>
          <a:xfrm>
            <a:off x="685799" y="2914650"/>
            <a:ext cx="10840914" cy="502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9"/>
          <p:cNvSpPr txBox="1"/>
          <p:nvPr>
            <p:ph idx="4" type="body"/>
          </p:nvPr>
        </p:nvSpPr>
        <p:spPr>
          <a:xfrm>
            <a:off x="7465366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5" type="body"/>
          </p:nvPr>
        </p:nvSpPr>
        <p:spPr>
          <a:xfrm>
            <a:off x="9548424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6" type="body"/>
          </p:nvPr>
        </p:nvSpPr>
        <p:spPr>
          <a:xfrm>
            <a:off x="5382308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7" type="body"/>
          </p:nvPr>
        </p:nvSpPr>
        <p:spPr>
          <a:xfrm>
            <a:off x="3299250" y="3837470"/>
            <a:ext cx="1310050" cy="959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04800" lvl="2" marL="1371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>
  <p:cSld name="Imagem com Legenda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/>
          <p:nvPr>
            <p:ph type="title"/>
          </p:nvPr>
        </p:nvSpPr>
        <p:spPr>
          <a:xfrm>
            <a:off x="1457326" y="995967"/>
            <a:ext cx="6238874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/>
          <p:nvPr>
            <p:ph idx="2" type="pic"/>
          </p:nvPr>
        </p:nvSpPr>
        <p:spPr>
          <a:xfrm>
            <a:off x="8014200" y="995968"/>
            <a:ext cx="3492000" cy="4866064"/>
          </a:xfrm>
          <a:prstGeom prst="roundRect">
            <a:avLst>
              <a:gd fmla="val 2371" name="adj"/>
            </a:avLst>
          </a:prstGeom>
          <a:solidFill>
            <a:srgbClr val="646464"/>
          </a:solidFill>
          <a:ln cap="sq" cmpd="sng" w="28575">
            <a:solidFill>
              <a:srgbClr val="0D2C3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1085849" y="2255967"/>
            <a:ext cx="6610351" cy="3476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2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à Direita com Legenda">
  <p:cSld name="Imagem à Direita com Legenda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6657974" y="995968"/>
            <a:ext cx="484822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/>
          <p:nvPr>
            <p:ph idx="2" type="pic"/>
          </p:nvPr>
        </p:nvSpPr>
        <p:spPr>
          <a:xfrm>
            <a:off x="727574" y="914400"/>
            <a:ext cx="5749425" cy="4818185"/>
          </a:xfrm>
          <a:prstGeom prst="roundRect">
            <a:avLst>
              <a:gd fmla="val 2371" name="adj"/>
            </a:avLst>
          </a:prstGeom>
          <a:solidFill>
            <a:srgbClr val="646464"/>
          </a:solidFill>
          <a:ln cap="sq" cmpd="sng" w="28575">
            <a:solidFill>
              <a:srgbClr val="0D2C3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sp>
      <p:sp>
        <p:nvSpPr>
          <p:cNvPr id="67" name="Google Shape;67;p21"/>
          <p:cNvSpPr txBox="1"/>
          <p:nvPr>
            <p:ph idx="1" type="body"/>
          </p:nvPr>
        </p:nvSpPr>
        <p:spPr>
          <a:xfrm>
            <a:off x="6657974" y="2255968"/>
            <a:ext cx="4848225" cy="3476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2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/>
        </p:nvSpPr>
        <p:spPr>
          <a:xfrm>
            <a:off x="10571243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2"/>
          <p:cNvSpPr txBox="1"/>
          <p:nvPr/>
        </p:nvSpPr>
        <p:spPr>
          <a:xfrm>
            <a:off x="100262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 txBox="1"/>
          <p:nvPr>
            <p:ph type="title"/>
          </p:nvPr>
        </p:nvSpPr>
        <p:spPr>
          <a:xfrm>
            <a:off x="1320801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  <a:defRPr b="0" i="1" sz="3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" type="body"/>
          </p:nvPr>
        </p:nvSpPr>
        <p:spPr>
          <a:xfrm>
            <a:off x="1426408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Lato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2"/>
          <p:cNvSpPr/>
          <p:nvPr/>
        </p:nvSpPr>
        <p:spPr>
          <a:xfrm>
            <a:off x="1750844" y="3962401"/>
            <a:ext cx="8690313" cy="1908173"/>
          </a:xfrm>
          <a:prstGeom prst="roundRect">
            <a:avLst>
              <a:gd fmla="val 6552" name="adj"/>
            </a:avLst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22"/>
          <p:cNvSpPr txBox="1"/>
          <p:nvPr>
            <p:ph idx="2" type="body"/>
          </p:nvPr>
        </p:nvSpPr>
        <p:spPr>
          <a:xfrm>
            <a:off x="1857375" y="4021138"/>
            <a:ext cx="8486775" cy="1760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685801" y="799534"/>
            <a:ext cx="10840914" cy="1402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b="0" i="0" sz="36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685801" y="2309609"/>
            <a:ext cx="10840914" cy="3481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solidFill>
            <a:srgbClr val="4E00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Uma imagem contendo Texto&#10;&#10;Descrição gerada automaticamente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74710" y="120168"/>
            <a:ext cx="1263095" cy="658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6" name="Google Shape;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5852" y="6288834"/>
            <a:ext cx="2440296" cy="45570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go.microsoft.com/fwlink/?linkid=2007348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cissagatto/MesaRedona-DGIA-CPBR16" TargetMode="External"/><Relationship Id="rId4" Type="http://schemas.openxmlformats.org/officeDocument/2006/relationships/hyperlink" Target="https://notmy.ai/pt/mapeamento-de-projetos/" TargetMode="External"/><Relationship Id="rId5" Type="http://schemas.openxmlformats.org/officeDocument/2006/relationships/hyperlink" Target="https://g1.globo.com/rj/rio-de-janeiro/noticia/2023/11/01/alunos-de-colegio-na-barra-sao-suspeitos-de-usar-inteligencia-artificial-para-fazer-montagens-de-colegas-nuas-e-compartilhar.ghtml" TargetMode="External"/><Relationship Id="rId6" Type="http://schemas.openxmlformats.org/officeDocument/2006/relationships/hyperlink" Target="https://www.theguardian.com/technology/2023/feb/08/biased-ai-algorithms-racy-women-bodies" TargetMode="External"/><Relationship Id="rId7" Type="http://schemas.openxmlformats.org/officeDocument/2006/relationships/hyperlink" Target="https://www.revistas.usp.br/revusp/article/view/225257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>
            <a:hlinkClick r:id="rId4"/>
          </p:cNvPr>
          <p:cNvSpPr txBox="1"/>
          <p:nvPr/>
        </p:nvSpPr>
        <p:spPr>
          <a:xfrm>
            <a:off x="1547850" y="1886848"/>
            <a:ext cx="9096300" cy="30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pt-BR" sz="6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DISCRIMINAÇÃO DE GÊNERO E INTELIGÊNCIA ARTIFICIAL</a:t>
            </a:r>
            <a:endParaRPr b="1" i="0" sz="1400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b824bd6a3_1_10"/>
          <p:cNvSpPr txBox="1"/>
          <p:nvPr>
            <p:ph idx="1" type="body"/>
          </p:nvPr>
        </p:nvSpPr>
        <p:spPr>
          <a:xfrm>
            <a:off x="5199125" y="1358075"/>
            <a:ext cx="5489700" cy="414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latin typeface="Arial"/>
                <a:ea typeface="Arial"/>
                <a:cs typeface="Arial"/>
                <a:sym typeface="Arial"/>
              </a:rPr>
              <a:t>“Nossos próprios valores e desejos influenciam nossas escolhas, desde os dados que escolhemos coletar até às perguntas que fazemos. Modelos são opiniões incorporadas na matemática”.</a:t>
            </a:r>
            <a:endParaRPr i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(O’Neil, 2016, tradução livre).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g2eb824bd6a3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600" y="1358073"/>
            <a:ext cx="2741906" cy="41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b824bd6a3_1_17"/>
          <p:cNvSpPr txBox="1"/>
          <p:nvPr>
            <p:ph type="title"/>
          </p:nvPr>
        </p:nvSpPr>
        <p:spPr>
          <a:xfrm>
            <a:off x="685801" y="609600"/>
            <a:ext cx="108408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</a:pPr>
            <a:r>
              <a:rPr lang="pt-BR"/>
              <a:t>Pesquisa Acadêmica e Indústria</a:t>
            </a:r>
            <a:endParaRPr/>
          </a:p>
        </p:txBody>
      </p:sp>
      <p:sp>
        <p:nvSpPr>
          <p:cNvPr id="192" name="Google Shape;192;g2eb824bd6a3_1_17"/>
          <p:cNvSpPr txBox="1"/>
          <p:nvPr/>
        </p:nvSpPr>
        <p:spPr>
          <a:xfrm>
            <a:off x="1231375" y="2151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2eb824bd6a3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375" y="4118663"/>
            <a:ext cx="3000008" cy="168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eb824bd6a3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250" y="1869608"/>
            <a:ext cx="3000003" cy="168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eb824bd6a3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1375" y="1869600"/>
            <a:ext cx="2248332" cy="16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eb824bd6a3_1_17"/>
          <p:cNvSpPr txBox="1"/>
          <p:nvPr/>
        </p:nvSpPr>
        <p:spPr>
          <a:xfrm>
            <a:off x="4231375" y="58832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</a:rPr>
              <a:t>Timnit Gebru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197" name="Google Shape;197;g2eb824bd6a3_1_17"/>
          <p:cNvSpPr txBox="1"/>
          <p:nvPr/>
        </p:nvSpPr>
        <p:spPr>
          <a:xfrm>
            <a:off x="7231375" y="36261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</a:rPr>
              <a:t>Nina da Hora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198" name="Google Shape;198;g2eb824bd6a3_1_17"/>
          <p:cNvSpPr txBox="1"/>
          <p:nvPr/>
        </p:nvSpPr>
        <p:spPr>
          <a:xfrm>
            <a:off x="2033250" y="36261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lt1"/>
                </a:solidFill>
              </a:rPr>
              <a:t>Ruha Benjamin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b824bd6a3_1_38"/>
          <p:cNvSpPr txBox="1"/>
          <p:nvPr>
            <p:ph type="title"/>
          </p:nvPr>
        </p:nvSpPr>
        <p:spPr>
          <a:xfrm>
            <a:off x="685801" y="609600"/>
            <a:ext cx="10840800" cy="126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Instituições </a:t>
            </a:r>
            <a:endParaRPr/>
          </a:p>
        </p:txBody>
      </p:sp>
      <p:sp>
        <p:nvSpPr>
          <p:cNvPr id="205" name="Google Shape;205;g2eb824bd6a3_1_38"/>
          <p:cNvSpPr txBox="1"/>
          <p:nvPr>
            <p:ph idx="1" type="body"/>
          </p:nvPr>
        </p:nvSpPr>
        <p:spPr>
          <a:xfrm>
            <a:off x="3986525" y="1715675"/>
            <a:ext cx="7129800" cy="392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Elas no Congresso (2020); 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bot no twitter;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ranking de parlamentares atuação sobre direito das mulheres no legislativo;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543 projetos;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22 organizações da sociedade.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2eb824bd6a3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363" y="19982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b824bd6a3_1_45"/>
          <p:cNvSpPr txBox="1"/>
          <p:nvPr>
            <p:ph type="title"/>
          </p:nvPr>
        </p:nvSpPr>
        <p:spPr>
          <a:xfrm>
            <a:off x="685801" y="609600"/>
            <a:ext cx="10840800" cy="126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Instituições </a:t>
            </a:r>
            <a:endParaRPr/>
          </a:p>
        </p:txBody>
      </p:sp>
      <p:sp>
        <p:nvSpPr>
          <p:cNvPr id="213" name="Google Shape;213;g2eb824bd6a3_1_45"/>
          <p:cNvSpPr txBox="1"/>
          <p:nvPr>
            <p:ph idx="1" type="body"/>
          </p:nvPr>
        </p:nvSpPr>
        <p:spPr>
          <a:xfrm>
            <a:off x="4515000" y="1544650"/>
            <a:ext cx="6909300" cy="392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Somos uma organização que traz um olhar feminista interseccional para defender os direitos humanos no desenvolvimento, regulação e uso das tecnologias;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Projeto Not My A.I.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2eb824bd6a3_1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450" y="1973812"/>
            <a:ext cx="3228900" cy="16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b824bd6a3_1_55"/>
          <p:cNvSpPr txBox="1"/>
          <p:nvPr>
            <p:ph type="title"/>
          </p:nvPr>
        </p:nvSpPr>
        <p:spPr>
          <a:xfrm>
            <a:off x="685801" y="609600"/>
            <a:ext cx="10840800" cy="126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Instituições </a:t>
            </a:r>
            <a:endParaRPr/>
          </a:p>
        </p:txBody>
      </p:sp>
      <p:pic>
        <p:nvPicPr>
          <p:cNvPr id="221" name="Google Shape;221;g2eb824bd6a3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25" y="2589487"/>
            <a:ext cx="3228900" cy="16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eb824bd6a3_1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300" y="1115600"/>
            <a:ext cx="5846075" cy="42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eb824bd6a3_1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350" y="1128738"/>
            <a:ext cx="4867626" cy="39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eb824bd6a3_1_63"/>
          <p:cNvSpPr txBox="1"/>
          <p:nvPr>
            <p:ph idx="1" type="body"/>
          </p:nvPr>
        </p:nvSpPr>
        <p:spPr>
          <a:xfrm>
            <a:off x="6225225" y="1128750"/>
            <a:ext cx="5199000" cy="43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nome do projeto; 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área de aplicação;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objetivos;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possíveis vieses;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instituições envolvidas; 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•"/>
            </a:pPr>
            <a:r>
              <a:rPr lang="pt-BR" sz="2600">
                <a:latin typeface="Arial"/>
                <a:ea typeface="Arial"/>
                <a:cs typeface="Arial"/>
                <a:sym typeface="Arial"/>
              </a:rPr>
              <a:t>links de referência.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573fffc17_0_0"/>
          <p:cNvSpPr txBox="1"/>
          <p:nvPr>
            <p:ph type="title"/>
          </p:nvPr>
        </p:nvSpPr>
        <p:spPr>
          <a:xfrm>
            <a:off x="685801" y="609600"/>
            <a:ext cx="108408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36" name="Google Shape;236;g21573fffc17_0_0"/>
          <p:cNvSpPr txBox="1"/>
          <p:nvPr>
            <p:ph idx="1" type="body"/>
          </p:nvPr>
        </p:nvSpPr>
        <p:spPr>
          <a:xfrm>
            <a:off x="675601" y="1869601"/>
            <a:ext cx="10840800" cy="3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pt-BR"/>
              <a:t>Apresentação 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https://github.com/cissagatto/MesaRedona-DGIA-CPBR16</a:t>
            </a:r>
            <a:endParaRPr/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pt-BR"/>
              <a:t>Not My A.I.: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https://notmy.ai/pt/mapeamento-de-projetos/</a:t>
            </a:r>
            <a:endParaRPr/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pt-BR"/>
              <a:t>G1. Alunos de colégio na Barra são suspeitos de usar inteligência artificial para fazer montagens de colegas nuas e compartilhar. *G1*, Rio de Janeiro, 1 nov. 2023. Disponível em: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https://g1.globo.com/rj/rio-de-janeiro/noticia/2023/11/01/alunos-de-colegio-na-barra-sao-suspeitos-de-usar-inteligencia-artificial-para-fazer-montagens-de-colegas-nuas-e-compartilhar.ghtml</a:t>
            </a:r>
            <a:r>
              <a:rPr lang="pt-BR"/>
              <a:t>. Acesso em: 11 jul. 2024.</a:t>
            </a:r>
            <a:endParaRPr/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pt-BR"/>
              <a:t>PEREIRA, Ives da Silva Duque et al. Zoológicos humanos digitais: continuidades nas relações de poder no uso ilegal de inteligência artificial generativa (IA GEN) para criação de imagens íntimas falsificadas (deepnudes) por estudantes.</a:t>
            </a:r>
            <a:endParaRPr/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pt-BR"/>
              <a:t>THE GUARDIAN. Biased AI algorithms 'systematically' use oversexualised images of women. *The Guardian*, 8 fev. 2023. Disponível em: </a:t>
            </a:r>
            <a:r>
              <a:rPr lang="pt-BR" u="sng">
                <a:solidFill>
                  <a:schemeClr val="hlink"/>
                </a:solidFill>
                <a:hlinkClick r:id="rId6"/>
              </a:rPr>
              <a:t>https://www.theguardian.com/technology/2023/feb/08/biased-ai-algorithms-racy-women-bodies</a:t>
            </a:r>
            <a:r>
              <a:rPr lang="pt-BR"/>
              <a:t>.</a:t>
            </a:r>
            <a:r>
              <a:rPr lang="pt-BR"/>
              <a:t> </a:t>
            </a:r>
            <a:r>
              <a:rPr lang="pt-BR"/>
              <a:t>Acesso em: 11 jul. 2024.</a:t>
            </a:r>
            <a:endParaRPr/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pt-BR"/>
              <a:t>WASSERMANN, Renata. Elas na inteligência artificial – Questões de gênero. *Revista USP*, São Paulo, Brasil, n. 141, p. 121–132, 2024. DOI: 10.11606/issn.2316-9036.i141p121-132. Disponível em: </a:t>
            </a:r>
            <a:r>
              <a:rPr lang="pt-BR" u="sng">
                <a:solidFill>
                  <a:schemeClr val="hlink"/>
                </a:solidFill>
                <a:hlinkClick r:id="rId7"/>
              </a:rPr>
              <a:t>https://www.revistas.usp.br/revusp/article/view/225257</a:t>
            </a:r>
            <a:r>
              <a:rPr lang="pt-BR"/>
              <a:t> . Acesso em: 11 jul. 2024.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8150" y="1725180"/>
            <a:ext cx="6095923" cy="31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613" y="1336800"/>
            <a:ext cx="1800001" cy="180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204" y="1336800"/>
            <a:ext cx="1800001" cy="180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" name="Google Shape;120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388" y="1336800"/>
            <a:ext cx="1800001" cy="180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" name="Google Shape;121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796" y="1336800"/>
            <a:ext cx="1800001" cy="180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" name="Google Shape;122;p1"/>
          <p:cNvSpPr txBox="1"/>
          <p:nvPr/>
        </p:nvSpPr>
        <p:spPr>
          <a:xfrm>
            <a:off x="2471700" y="3351500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Kaline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4608109" y="3351500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Paula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6744517" y="3351500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Júlia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8880925" y="3351500"/>
            <a:ext cx="8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Cissa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2375700" y="3783675"/>
            <a:ext cx="10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Debatedora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4512109" y="3783675"/>
            <a:ext cx="10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Debatedora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8" name="Google Shape;128;p1"/>
          <p:cNvSpPr txBox="1"/>
          <p:nvPr/>
        </p:nvSpPr>
        <p:spPr>
          <a:xfrm>
            <a:off x="6648517" y="3783675"/>
            <a:ext cx="10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Debatedora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29" name="Google Shape;129;p1"/>
          <p:cNvSpPr txBox="1"/>
          <p:nvPr/>
        </p:nvSpPr>
        <p:spPr>
          <a:xfrm>
            <a:off x="8784925" y="3783675"/>
            <a:ext cx="10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Mediadora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130" name="Google Shape;130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1701" y="4484824"/>
            <a:ext cx="1525852" cy="152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9750" y="4484826"/>
            <a:ext cx="2070876" cy="1525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b3ba7c2f4_0_0"/>
          <p:cNvSpPr txBox="1"/>
          <p:nvPr>
            <p:ph type="title"/>
          </p:nvPr>
        </p:nvSpPr>
        <p:spPr>
          <a:xfrm>
            <a:off x="1261525" y="632650"/>
            <a:ext cx="8760300" cy="48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</a:pPr>
            <a:r>
              <a:rPr lang="pt-BR" sz="6000"/>
              <a:t>Vieses em Modelos de Inteligência Artificial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537b9e4a4_0_0"/>
          <p:cNvSpPr txBox="1"/>
          <p:nvPr>
            <p:ph type="title"/>
          </p:nvPr>
        </p:nvSpPr>
        <p:spPr>
          <a:xfrm>
            <a:off x="685801" y="609600"/>
            <a:ext cx="108408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</a:pPr>
            <a:r>
              <a:rPr lang="pt-BR"/>
              <a:t>Vieses em Modelos de Inteligência Artificial </a:t>
            </a:r>
            <a:endParaRPr/>
          </a:p>
        </p:txBody>
      </p:sp>
      <p:sp>
        <p:nvSpPr>
          <p:cNvPr id="144" name="Google Shape;144;g21537b9e4a4_0_0"/>
          <p:cNvSpPr txBox="1"/>
          <p:nvPr>
            <p:ph idx="1" type="body"/>
          </p:nvPr>
        </p:nvSpPr>
        <p:spPr>
          <a:xfrm>
            <a:off x="685801" y="1869601"/>
            <a:ext cx="10840800" cy="3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desafios e implicações éticas do uso de IA;</a:t>
            </a:r>
            <a:endParaRPr sz="2800"/>
          </a:p>
          <a:p>
            <a:pPr indent="-3492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processo de aprendizagem de máquina;</a:t>
            </a:r>
            <a:endParaRPr sz="2800"/>
          </a:p>
          <a:p>
            <a:pPr indent="-3492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perpetuação de desigualdades;</a:t>
            </a:r>
            <a:endParaRPr sz="2800"/>
          </a:p>
          <a:p>
            <a:pPr indent="-3492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necessidade de monitoramento e ajustes.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b3ba7c2f4_0_7"/>
          <p:cNvSpPr txBox="1"/>
          <p:nvPr>
            <p:ph type="title"/>
          </p:nvPr>
        </p:nvSpPr>
        <p:spPr>
          <a:xfrm>
            <a:off x="1261525" y="837875"/>
            <a:ext cx="9068100" cy="48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</a:pPr>
            <a:r>
              <a:rPr lang="pt-BR" sz="5000"/>
              <a:t>Vulnerabilidade da Mulher e Violação de Privacidade/Leis em Modelos de IA</a:t>
            </a:r>
            <a:endParaRPr sz="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537b9e4a4_0_20"/>
          <p:cNvSpPr txBox="1"/>
          <p:nvPr>
            <p:ph type="title"/>
          </p:nvPr>
        </p:nvSpPr>
        <p:spPr>
          <a:xfrm>
            <a:off x="685801" y="609600"/>
            <a:ext cx="108408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</a:pPr>
            <a:r>
              <a:rPr lang="pt-BR"/>
              <a:t>Vulnerabilidade da Mulher e Violação de Privacidade/Leis em Modelos de IA</a:t>
            </a:r>
            <a:endParaRPr/>
          </a:p>
        </p:txBody>
      </p:sp>
      <p:sp>
        <p:nvSpPr>
          <p:cNvPr id="157" name="Google Shape;157;g21537b9e4a4_0_20"/>
          <p:cNvSpPr txBox="1"/>
          <p:nvPr>
            <p:ph idx="1" type="body"/>
          </p:nvPr>
        </p:nvSpPr>
        <p:spPr>
          <a:xfrm>
            <a:off x="685801" y="1869601"/>
            <a:ext cx="10840800" cy="3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Deep Fake</a:t>
            </a:r>
            <a:r>
              <a:rPr lang="pt-BR" sz="2800"/>
              <a:t>;</a:t>
            </a:r>
            <a:endParaRPr sz="2800"/>
          </a:p>
          <a:p>
            <a:pPr indent="-3492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Shadowbane</a:t>
            </a:r>
            <a:r>
              <a:rPr lang="pt-BR" sz="2800"/>
              <a:t> por pele feminina;</a:t>
            </a:r>
            <a:endParaRPr sz="2800"/>
          </a:p>
          <a:p>
            <a:pPr indent="-3492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Perpetuação de estereótipos de gênero e sexualização de mulheres;</a:t>
            </a:r>
            <a:endParaRPr sz="2800"/>
          </a:p>
          <a:p>
            <a:pPr indent="-3492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Fotos e textos compartilhados no Instagram e Facebook estão sendo utilizados para treinar a IA da Meta;</a:t>
            </a:r>
            <a:endParaRPr sz="2800"/>
          </a:p>
          <a:p>
            <a:pPr indent="-3492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pt-BR" sz="2800"/>
              <a:t>ANPD:</a:t>
            </a:r>
            <a:r>
              <a:rPr lang="pt-BR" sz="2800"/>
              <a:t>  Autoridade Nacional de Proteção de Dados;</a:t>
            </a:r>
            <a:endParaRPr sz="2800"/>
          </a:p>
          <a:p>
            <a:pPr indent="-3492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pt-BR" sz="2800"/>
              <a:t>LGPD : </a:t>
            </a:r>
            <a:r>
              <a:rPr lang="pt-BR" sz="2800"/>
              <a:t>Lei Geral de Proteção de Dados.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b9dbf09cb_0_0"/>
          <p:cNvSpPr txBox="1"/>
          <p:nvPr>
            <p:ph type="title"/>
          </p:nvPr>
        </p:nvSpPr>
        <p:spPr>
          <a:xfrm>
            <a:off x="685801" y="609600"/>
            <a:ext cx="10840800" cy="126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Pausa pra… Gamificação!  </a:t>
            </a:r>
            <a:r>
              <a:rPr lang="pt-BR"/>
              <a:t>#CPBR16</a:t>
            </a:r>
            <a:endParaRPr/>
          </a:p>
        </p:txBody>
      </p:sp>
      <p:pic>
        <p:nvPicPr>
          <p:cNvPr id="164" name="Google Shape;164;g2eb9dbf09c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824" y="1869599"/>
            <a:ext cx="3372750" cy="33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b3ba7c2f4_0_13"/>
          <p:cNvSpPr txBox="1"/>
          <p:nvPr>
            <p:ph type="title"/>
          </p:nvPr>
        </p:nvSpPr>
        <p:spPr>
          <a:xfrm>
            <a:off x="1261525" y="837875"/>
            <a:ext cx="9342000" cy="52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</a:pPr>
            <a:r>
              <a:rPr lang="pt-BR" sz="6500"/>
              <a:t>Iniciativas e Instituições</a:t>
            </a:r>
            <a:endParaRPr sz="6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537b9e4a4_0_26"/>
          <p:cNvSpPr txBox="1"/>
          <p:nvPr>
            <p:ph type="title"/>
          </p:nvPr>
        </p:nvSpPr>
        <p:spPr>
          <a:xfrm>
            <a:off x="685801" y="609600"/>
            <a:ext cx="108408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Black"/>
              <a:buNone/>
            </a:pPr>
            <a:r>
              <a:rPr lang="pt-BR"/>
              <a:t>Marco Regulatório da IA</a:t>
            </a:r>
            <a:endParaRPr/>
          </a:p>
        </p:txBody>
      </p:sp>
      <p:pic>
        <p:nvPicPr>
          <p:cNvPr id="177" name="Google Shape;177;g21537b9e4a4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800" y="2811575"/>
            <a:ext cx="3541349" cy="1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1537b9e4a4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196" y="2262963"/>
            <a:ext cx="5095750" cy="29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2023-08-03T18:51:00Z</dcterms:created>
  <dc:creator>Clara Paganoto Dias</dc:creator>
</cp:coreProperties>
</file>